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66" r:id="rId3"/>
    <p:sldId id="331" r:id="rId4"/>
    <p:sldId id="325" r:id="rId5"/>
    <p:sldId id="332" r:id="rId6"/>
    <p:sldId id="333" r:id="rId7"/>
    <p:sldId id="322" r:id="rId8"/>
    <p:sldId id="334" r:id="rId9"/>
    <p:sldId id="323" r:id="rId10"/>
    <p:sldId id="335" r:id="rId11"/>
    <p:sldId id="336" r:id="rId12"/>
    <p:sldId id="327" r:id="rId13"/>
    <p:sldId id="328" r:id="rId14"/>
    <p:sldId id="326" r:id="rId15"/>
    <p:sldId id="329" r:id="rId16"/>
    <p:sldId id="330" r:id="rId17"/>
    <p:sldId id="324" r:id="rId18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464" y="-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2650-1DCF-48FE-9416-AD5F972451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A00C8B-9EB1-4CDD-9C75-FB2F9349E7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47D12-E207-4B4C-94FC-E281FB6AF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EE74E-95CD-4D52-B76A-8C82B3BB32BB}" type="datetimeFigureOut">
              <a:rPr lang="th-TH" smtClean="0"/>
              <a:t>07/11/63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33AF1-4010-4198-9152-A7AF997E1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BCF89-FA78-499C-BDA5-592C7E830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323B-9DB0-4270-BDD6-80B237059A4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96878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05BDF-061F-4389-B572-2237622FB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D4C7F9-540D-41F5-B8F9-A5DF8F1762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2919C-DB53-4A80-958E-6FAB9D426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EE74E-95CD-4D52-B76A-8C82B3BB32BB}" type="datetimeFigureOut">
              <a:rPr lang="th-TH" smtClean="0"/>
              <a:t>07/11/63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CA54C-AB53-499A-9E3E-134118C95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C20AF-BE12-4263-BC31-32F1FE134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323B-9DB0-4270-BDD6-80B237059A4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41229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C01CF5-B11B-49D4-A4C2-B28A9AF280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D34B0E-7993-4D4D-8C75-3F5139F76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5E504-4ED9-4197-A0B3-7599F2702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EE74E-95CD-4D52-B76A-8C82B3BB32BB}" type="datetimeFigureOut">
              <a:rPr lang="th-TH" smtClean="0"/>
              <a:t>07/11/63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6678EB-215C-4B8F-B112-109F6816D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4A5CB-C42C-4F38-82A6-BD725932C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323B-9DB0-4270-BDD6-80B237059A4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36758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E29B4-FE41-420D-A9D4-405FDB05C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8954D-D3D7-4E88-B536-3FFF758E3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AC54E-35DA-482F-9D67-6D6D1303A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EE74E-95CD-4D52-B76A-8C82B3BB32BB}" type="datetimeFigureOut">
              <a:rPr lang="th-TH" smtClean="0"/>
              <a:t>07/11/63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10193-AB94-4C30-8029-FD3B9C824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97ADA-D006-489C-9035-826815C0D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323B-9DB0-4270-BDD6-80B237059A4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593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021ED-DEB5-4DBF-9AEF-543CC06AD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8B05A-0E02-496A-8AD1-283C322ED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D9A61-6A30-4F63-B513-E4674E223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EE74E-95CD-4D52-B76A-8C82B3BB32BB}" type="datetimeFigureOut">
              <a:rPr lang="th-TH" smtClean="0"/>
              <a:t>07/11/63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A0C35-1627-466A-84E3-6BEEA78B6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E5FEF-67D7-4418-BC95-1C8BE8423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323B-9DB0-4270-BDD6-80B237059A4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22934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AB3B8-ED4D-409F-83A3-E30543A24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557E6-42F7-4518-B606-5DAD45F5B1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024F0-E516-4AB7-845C-3E3801595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D905E-B07F-426F-9C32-6A4743FFC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EE74E-95CD-4D52-B76A-8C82B3BB32BB}" type="datetimeFigureOut">
              <a:rPr lang="th-TH" smtClean="0"/>
              <a:t>07/11/63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16371E-8C92-4660-9DFF-2AB33CB1A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F3C43-9EDA-42A5-BAFC-90DDA7250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323B-9DB0-4270-BDD6-80B237059A4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35895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DFF49-CF2C-4401-AB2A-F3312D01D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11A66-96A0-4F61-84CC-56C0A4971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BF604-0291-45B6-87AC-75F0FE912C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AFE97D-B7EF-4938-A821-2D7C7F53AB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D9B0FA-30BB-457B-84CF-04AC5D3E60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853E2E-C9FD-4A3D-A5B2-70E3F662D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EE74E-95CD-4D52-B76A-8C82B3BB32BB}" type="datetimeFigureOut">
              <a:rPr lang="th-TH" smtClean="0"/>
              <a:t>07/11/63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C4D80F-DB7E-4D47-AC30-BF21DF064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D923E7-F432-4B34-B666-1FC86A65C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323B-9DB0-4270-BDD6-80B237059A4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07631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C3414-91D2-45B0-8F5A-99EFC44F8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1D58F6-E446-4729-B3BA-3D9AAD3FB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EE74E-95CD-4D52-B76A-8C82B3BB32BB}" type="datetimeFigureOut">
              <a:rPr lang="th-TH" smtClean="0"/>
              <a:t>07/11/63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B53FD3-C840-4ECA-96C8-A520C914E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F1D69D-A0E4-4370-8B3F-C627E752A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323B-9DB0-4270-BDD6-80B237059A4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62979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659881-5A1C-48C1-A68E-2C84A0F32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EE74E-95CD-4D52-B76A-8C82B3BB32BB}" type="datetimeFigureOut">
              <a:rPr lang="th-TH" smtClean="0"/>
              <a:t>07/11/63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0371EB-13D4-4113-A4CF-9FE104796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842C2D-5DEE-4764-9089-8B30AE66F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323B-9DB0-4270-BDD6-80B237059A4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14753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D0A4A-02B8-4E9E-88AF-29F30F381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7CE0A-CC40-414D-8EAD-575E01DF0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936CE1-C01B-450D-A3C4-ECB08434E0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AC9FAA-6069-4ED4-914F-104026258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EE74E-95CD-4D52-B76A-8C82B3BB32BB}" type="datetimeFigureOut">
              <a:rPr lang="th-TH" smtClean="0"/>
              <a:t>07/11/63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191848-B8A4-4999-89D9-3965A63F9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048CC6-F51E-4172-89FB-E27E264E9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323B-9DB0-4270-BDD6-80B237059A4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28258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5B567-7397-4C31-9AE8-027E17DB2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879536-6371-4B2E-A915-25ADA4E76D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3D7F87-5749-4DDE-BAE6-AD18ED5A50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90E279-1FA1-4D22-B26D-76051D340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EE74E-95CD-4D52-B76A-8C82B3BB32BB}" type="datetimeFigureOut">
              <a:rPr lang="th-TH" smtClean="0"/>
              <a:t>07/11/63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B7FADF-44D3-4104-BFE6-C3D2C326E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023EE6-E58C-4C3E-A691-EC07DB65D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323B-9DB0-4270-BDD6-80B237059A4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049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36F04F-C59E-42E8-89B8-75BDFAF26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F38A9-8825-4D7E-9E32-5FFDC0C041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75E2E-6A2F-4D45-8E73-6BE71C7CF5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3EE74E-95CD-4D52-B76A-8C82B3BB32BB}" type="datetimeFigureOut">
              <a:rPr lang="th-TH" smtClean="0"/>
              <a:t>07/11/63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C4CE5-B894-439E-B73C-42839811D0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55C9E-7658-4C24-A977-91B27DB368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1323B-9DB0-4270-BDD6-80B237059A4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5221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à¸à¸¥à¸à¸²à¸£à¸à¹à¸à¸«à¸²à¸£à¸¹à¸à¸ à¸²à¸à¸ªà¸³à¸«à¸£à¸±à¸ nodemcu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822" y="5826920"/>
            <a:ext cx="717852" cy="71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9" t="4292" r="25104" b="4816"/>
          <a:stretch/>
        </p:blipFill>
        <p:spPr>
          <a:xfrm>
            <a:off x="2140673" y="5796077"/>
            <a:ext cx="776953" cy="7668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" r="65491"/>
          <a:stretch/>
        </p:blipFill>
        <p:spPr>
          <a:xfrm>
            <a:off x="3012829" y="5712743"/>
            <a:ext cx="824563" cy="9335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11" b="11944"/>
          <a:stretch/>
        </p:blipFill>
        <p:spPr>
          <a:xfrm>
            <a:off x="492034" y="5873552"/>
            <a:ext cx="724819" cy="719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268875" y="6093337"/>
            <a:ext cx="2618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Anumat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Engkaninan</a:t>
            </a:r>
            <a:endParaRPr lang="th-TH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2595" y="5799764"/>
            <a:ext cx="968030" cy="3935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/>
          <a:srcRect l="5629" t="32976" r="5371" b="32356"/>
          <a:stretch/>
        </p:blipFill>
        <p:spPr>
          <a:xfrm>
            <a:off x="3932595" y="6193296"/>
            <a:ext cx="966716" cy="3765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8210" y="664704"/>
            <a:ext cx="7392809" cy="39564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8F9798-67E5-43B2-954C-DE33EE98DA9B}"/>
              </a:ext>
            </a:extLst>
          </p:cNvPr>
          <p:cNvSpPr/>
          <p:nvPr/>
        </p:nvSpPr>
        <p:spPr>
          <a:xfrm>
            <a:off x="1876066" y="4675695"/>
            <a:ext cx="909673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577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Ch. 2.1   </a:t>
            </a:r>
            <a:r>
              <a:rPr lang="th-TH" sz="3200" b="1" dirty="0">
                <a:solidFill>
                  <a:srgbClr val="00577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ตัวกระตุ้นและการควบคุมในการเกษตร </a:t>
            </a:r>
            <a:r>
              <a:rPr lang="en-US" sz="3200" b="1" dirty="0">
                <a:solidFill>
                  <a:srgbClr val="00577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(Actuator and Control)</a:t>
            </a:r>
            <a:endParaRPr lang="th-TH" sz="3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FA8AD6-43D7-4C47-BC81-495BEA15FA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300" b="96200" l="3141" r="93325">
                        <a14:foregroundMark x1="8901" y1="74300" x2="8901" y2="74300"/>
                        <a14:foregroundMark x1="12435" y1="72100" x2="12435" y2="72100"/>
                        <a14:foregroundMark x1="7984" y1="75400" x2="7984" y2="75400"/>
                        <a14:foregroundMark x1="77749" y1="8600" x2="77749" y2="8600"/>
                        <a14:foregroundMark x1="66754" y1="6900" x2="66754" y2="6900"/>
                        <a14:foregroundMark x1="75785" y1="3300" x2="75785" y2="3300"/>
                        <a14:foregroundMark x1="49476" y1="88600" x2="49476" y2="88600"/>
                        <a14:foregroundMark x1="52618" y1="92200" x2="52618" y2="92200"/>
                        <a14:foregroundMark x1="27749" y1="93100" x2="27749" y2="93100"/>
                        <a14:foregroundMark x1="85864" y1="73000" x2="85864" y2="73000"/>
                        <a14:foregroundMark x1="93455" y1="88400" x2="93455" y2="88400"/>
                        <a14:foregroundMark x1="85864" y1="96200" x2="85864" y2="96200"/>
                        <a14:foregroundMark x1="3927" y1="91700" x2="3927" y2="91700"/>
                        <a14:foregroundMark x1="3141" y1="74300" x2="3141" y2="743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2034" y="428741"/>
            <a:ext cx="3257777" cy="426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35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1DBA9-F614-4D3A-911A-3CDC0E0BF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b="1" dirty="0">
                <a:solidFill>
                  <a:srgbClr val="1A979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ภาคปฎิบัติ การควบคุม </a:t>
            </a:r>
            <a:r>
              <a:rPr lang="en-US" b="1" dirty="0">
                <a:solidFill>
                  <a:srgbClr val="1A979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AC Power</a:t>
            </a:r>
            <a:endParaRPr lang="th-TH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752793-41AE-4662-8160-EE99A781710E}"/>
              </a:ext>
            </a:extLst>
          </p:cNvPr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rgbClr val="1A97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https://miro.medium.com/max/900/0*7dV2R3iaw5FreQ7Z.png">
            <a:extLst>
              <a:ext uri="{FF2B5EF4-FFF2-40B4-BE49-F238E27FC236}">
                <a16:creationId xmlns:a16="http://schemas.microsoft.com/office/drawing/2014/main" id="{7B938FAE-F3AE-4C69-B847-45FA2DF2DF9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8" t="21277" r="38508" b="16975"/>
          <a:stretch/>
        </p:blipFill>
        <p:spPr bwMode="auto">
          <a:xfrm rot="5400000">
            <a:off x="920329" y="443813"/>
            <a:ext cx="869313" cy="170962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55DACE-FDBD-482C-B720-8DDDFA1B1C4D}"/>
              </a:ext>
            </a:extLst>
          </p:cNvPr>
          <p:cNvSpPr/>
          <p:nvPr/>
        </p:nvSpPr>
        <p:spPr>
          <a:xfrm>
            <a:off x="2636393" y="2367290"/>
            <a:ext cx="40799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/>
              <a:t>โปรแกรมทดลอง dimmer_lib</a:t>
            </a:r>
            <a:r>
              <a:rPr lang="en-US" dirty="0"/>
              <a:t>.</a:t>
            </a:r>
            <a:r>
              <a:rPr lang="en-US" dirty="0" err="1"/>
              <a:t>ino</a:t>
            </a:r>
            <a:endParaRPr lang="th-T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6EE754-EA5B-47D0-940B-BBF3588DE768}"/>
              </a:ext>
            </a:extLst>
          </p:cNvPr>
          <p:cNvSpPr/>
          <p:nvPr/>
        </p:nvSpPr>
        <p:spPr>
          <a:xfrm>
            <a:off x="2550524" y="4655436"/>
            <a:ext cx="27220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shorturl.at/qt156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D80BB48-5F72-4B30-872E-DD2752D82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847" y="3619093"/>
            <a:ext cx="2595906" cy="259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049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1DBA9-F614-4D3A-911A-3CDC0E0BF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b="1" dirty="0">
                <a:solidFill>
                  <a:srgbClr val="1A979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ภาคปฎิบัติ การควบคุม </a:t>
            </a:r>
            <a:r>
              <a:rPr lang="en-US" b="1" dirty="0">
                <a:solidFill>
                  <a:srgbClr val="1A979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AC Power</a:t>
            </a:r>
            <a:endParaRPr lang="th-TH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752793-41AE-4662-8160-EE99A781710E}"/>
              </a:ext>
            </a:extLst>
          </p:cNvPr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rgbClr val="1A97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https://miro.medium.com/max/900/0*7dV2R3iaw5FreQ7Z.png">
            <a:extLst>
              <a:ext uri="{FF2B5EF4-FFF2-40B4-BE49-F238E27FC236}">
                <a16:creationId xmlns:a16="http://schemas.microsoft.com/office/drawing/2014/main" id="{7B938FAE-F3AE-4C69-B847-45FA2DF2DF9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8" t="21277" r="38508" b="16975"/>
          <a:stretch/>
        </p:blipFill>
        <p:spPr bwMode="auto">
          <a:xfrm rot="5400000">
            <a:off x="920329" y="443813"/>
            <a:ext cx="869313" cy="170962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55DACE-FDBD-482C-B720-8DDDFA1B1C4D}"/>
              </a:ext>
            </a:extLst>
          </p:cNvPr>
          <p:cNvSpPr/>
          <p:nvPr/>
        </p:nvSpPr>
        <p:spPr>
          <a:xfrm>
            <a:off x="2636393" y="2367290"/>
            <a:ext cx="50449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/>
              <a:t>โปรแกรมทดลอง </a:t>
            </a:r>
            <a:r>
              <a:rPr lang="en-US" dirty="0" err="1"/>
              <a:t>dimmer_lib_blynk.ino</a:t>
            </a:r>
            <a:endParaRPr lang="th-T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6EE754-EA5B-47D0-940B-BBF3588DE768}"/>
              </a:ext>
            </a:extLst>
          </p:cNvPr>
          <p:cNvSpPr/>
          <p:nvPr/>
        </p:nvSpPr>
        <p:spPr>
          <a:xfrm>
            <a:off x="2550524" y="4655436"/>
            <a:ext cx="27220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shorturl.at/qt156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D80BB48-5F72-4B30-872E-DD2752D82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847" y="3619093"/>
            <a:ext cx="2595906" cy="259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122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1DBA9-F614-4D3A-911A-3CDC0E0BF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b="1" dirty="0">
                <a:solidFill>
                  <a:srgbClr val="1A979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ภาคปฎิบัติ การควบคุม </a:t>
            </a:r>
            <a:r>
              <a:rPr lang="en-US" b="1" dirty="0">
                <a:solidFill>
                  <a:srgbClr val="1A979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Latch Solenoid Valve</a:t>
            </a:r>
            <a:endParaRPr lang="th-TH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752793-41AE-4662-8160-EE99A781710E}"/>
              </a:ext>
            </a:extLst>
          </p:cNvPr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rgbClr val="1A97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https://miro.medium.com/max/900/0*7dV2R3iaw5FreQ7Z.png">
            <a:extLst>
              <a:ext uri="{FF2B5EF4-FFF2-40B4-BE49-F238E27FC236}">
                <a16:creationId xmlns:a16="http://schemas.microsoft.com/office/drawing/2014/main" id="{7B938FAE-F3AE-4C69-B847-45FA2DF2DF9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8" t="21277" r="38508" b="16975"/>
          <a:stretch/>
        </p:blipFill>
        <p:spPr bwMode="auto">
          <a:xfrm rot="5400000">
            <a:off x="920329" y="443813"/>
            <a:ext cx="869313" cy="170962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C1BAF3-951F-40A3-A080-5DFE5B01A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4142"/>
            <a:ext cx="7494211" cy="5050176"/>
          </a:xfrm>
          <a:prstGeom prst="rect">
            <a:avLst/>
          </a:prstGeom>
        </p:spPr>
      </p:pic>
      <p:pic>
        <p:nvPicPr>
          <p:cNvPr id="2050" name="Picture 2" descr="http://www.rain.it/images/stories/virtuemart/product/01%20RN%20150%20%209VDC.jpg">
            <a:extLst>
              <a:ext uri="{FF2B5EF4-FFF2-40B4-BE49-F238E27FC236}">
                <a16:creationId xmlns:a16="http://schemas.microsoft.com/office/drawing/2014/main" id="{96BDA401-B03B-4951-AA60-DF514536F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262" y="1733285"/>
            <a:ext cx="2449128" cy="343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07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1DBA9-F614-4D3A-911A-3CDC0E0BF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b="1" dirty="0">
                <a:solidFill>
                  <a:srgbClr val="1A979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ภาคปฎิบัติ การควบคุม </a:t>
            </a:r>
            <a:r>
              <a:rPr lang="en-US" b="1" dirty="0">
                <a:solidFill>
                  <a:srgbClr val="1A979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24Vac Solenoid Valve</a:t>
            </a:r>
            <a:endParaRPr lang="th-TH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752793-41AE-4662-8160-EE99A781710E}"/>
              </a:ext>
            </a:extLst>
          </p:cNvPr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rgbClr val="1A97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https://miro.medium.com/max/900/0*7dV2R3iaw5FreQ7Z.png">
            <a:extLst>
              <a:ext uri="{FF2B5EF4-FFF2-40B4-BE49-F238E27FC236}">
                <a16:creationId xmlns:a16="http://schemas.microsoft.com/office/drawing/2014/main" id="{7B938FAE-F3AE-4C69-B847-45FA2DF2DF9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8" t="21277" r="38508" b="16975"/>
          <a:stretch/>
        </p:blipFill>
        <p:spPr bwMode="auto">
          <a:xfrm rot="5400000">
            <a:off x="920329" y="443813"/>
            <a:ext cx="869313" cy="170962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00899B-8D3A-4717-99AE-295D1832D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37" y="1865072"/>
            <a:ext cx="1921593" cy="26942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4A0F05-90D0-49E5-AE49-5351A9FFA9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00" y="1729082"/>
            <a:ext cx="6967484" cy="502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017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1DBA9-F614-4D3A-911A-3CDC0E0BF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b="1" dirty="0">
                <a:solidFill>
                  <a:srgbClr val="1A979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ภาคปฎิบัติ วัดระดับน้ำ</a:t>
            </a:r>
            <a:endParaRPr lang="th-TH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752793-41AE-4662-8160-EE99A781710E}"/>
              </a:ext>
            </a:extLst>
          </p:cNvPr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rgbClr val="1A97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https://miro.medium.com/max/900/0*7dV2R3iaw5FreQ7Z.png">
            <a:extLst>
              <a:ext uri="{FF2B5EF4-FFF2-40B4-BE49-F238E27FC236}">
                <a16:creationId xmlns:a16="http://schemas.microsoft.com/office/drawing/2014/main" id="{7B938FAE-F3AE-4C69-B847-45FA2DF2DF9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8" t="21277" r="38508" b="16975"/>
          <a:stretch/>
        </p:blipFill>
        <p:spPr bwMode="auto">
          <a:xfrm rot="5400000">
            <a:off x="920329" y="443813"/>
            <a:ext cx="869313" cy="170962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D46EB6-F268-4DC7-9B46-1C78C95F82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836" y="1901524"/>
            <a:ext cx="5649163" cy="4817684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4944FE-43DA-48AC-9C26-79F0E3CC0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1901524"/>
            <a:ext cx="3289300" cy="3289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EF74-4C97-46C7-A308-77189DBCE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8164" y="2813785"/>
            <a:ext cx="5283472" cy="337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094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1DBA9-F614-4D3A-911A-3CDC0E0BF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b="1" dirty="0">
                <a:solidFill>
                  <a:srgbClr val="1A979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ภาคปฎิบัติ วัดระดับน้ำ</a:t>
            </a:r>
            <a:endParaRPr lang="th-TH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752793-41AE-4662-8160-EE99A781710E}"/>
              </a:ext>
            </a:extLst>
          </p:cNvPr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rgbClr val="1A97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https://miro.medium.com/max/900/0*7dV2R3iaw5FreQ7Z.png">
            <a:extLst>
              <a:ext uri="{FF2B5EF4-FFF2-40B4-BE49-F238E27FC236}">
                <a16:creationId xmlns:a16="http://schemas.microsoft.com/office/drawing/2014/main" id="{7B938FAE-F3AE-4C69-B847-45FA2DF2DF9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8" t="21277" r="38508" b="16975"/>
          <a:stretch/>
        </p:blipFill>
        <p:spPr bwMode="auto">
          <a:xfrm rot="5400000">
            <a:off x="920329" y="443813"/>
            <a:ext cx="869313" cy="170962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4944FE-43DA-48AC-9C26-79F0E3CC0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50" y="1901524"/>
            <a:ext cx="3289300" cy="3289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1EF74-4C97-46C7-A308-77189DBCE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864" y="2051785"/>
            <a:ext cx="6078012" cy="387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07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1DBA9-F614-4D3A-911A-3CDC0E0BF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b="1" dirty="0">
                <a:solidFill>
                  <a:srgbClr val="1A979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ภาคปฎิบัติ วัดระดับน้ำ</a:t>
            </a:r>
            <a:endParaRPr lang="th-TH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752793-41AE-4662-8160-EE99A781710E}"/>
              </a:ext>
            </a:extLst>
          </p:cNvPr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rgbClr val="1A97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https://miro.medium.com/max/900/0*7dV2R3iaw5FreQ7Z.png">
            <a:extLst>
              <a:ext uri="{FF2B5EF4-FFF2-40B4-BE49-F238E27FC236}">
                <a16:creationId xmlns:a16="http://schemas.microsoft.com/office/drawing/2014/main" id="{7B938FAE-F3AE-4C69-B847-45FA2DF2DF9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8" t="21277" r="38508" b="16975"/>
          <a:stretch/>
        </p:blipFill>
        <p:spPr bwMode="auto">
          <a:xfrm rot="5400000">
            <a:off x="920329" y="443813"/>
            <a:ext cx="869313" cy="170962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4944FE-43DA-48AC-9C26-79F0E3CC0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50" y="1901524"/>
            <a:ext cx="3289300" cy="3289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C75F72-81DA-4524-A408-5FBE95FDA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1901524"/>
            <a:ext cx="2591957" cy="461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96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1DBA9-F614-4D3A-911A-3CDC0E0BF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b="1" dirty="0">
                <a:solidFill>
                  <a:srgbClr val="1A979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ภาคปฎิบัติ เปิดปิดด้วยแสง</a:t>
            </a:r>
            <a:endParaRPr lang="th-TH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752793-41AE-4662-8160-EE99A781710E}"/>
              </a:ext>
            </a:extLst>
          </p:cNvPr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rgbClr val="1A97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https://miro.medium.com/max/900/0*7dV2R3iaw5FreQ7Z.png">
            <a:extLst>
              <a:ext uri="{FF2B5EF4-FFF2-40B4-BE49-F238E27FC236}">
                <a16:creationId xmlns:a16="http://schemas.microsoft.com/office/drawing/2014/main" id="{7B938FAE-F3AE-4C69-B847-45FA2DF2DF9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8" t="21277" r="38508" b="16975"/>
          <a:stretch/>
        </p:blipFill>
        <p:spPr bwMode="auto">
          <a:xfrm rot="5400000">
            <a:off x="920329" y="443813"/>
            <a:ext cx="869313" cy="170962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E6E8ECD-5B1D-42EB-BE11-7B8EEF43A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490" y="2098388"/>
            <a:ext cx="8764451" cy="4262493"/>
          </a:xfrm>
        </p:spPr>
      </p:pic>
    </p:spTree>
    <p:extLst>
      <p:ext uri="{BB962C8B-B14F-4D97-AF65-F5344CB8AC3E}">
        <p14:creationId xmlns:p14="http://schemas.microsoft.com/office/powerpoint/2010/main" val="935143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1DBA9-F614-4D3A-911A-3CDC0E0BF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b="1" dirty="0">
                <a:solidFill>
                  <a:srgbClr val="1A979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ภาคปฎิบัติ </a:t>
            </a:r>
            <a:r>
              <a:rPr lang="en-US" b="1" dirty="0" err="1">
                <a:solidFill>
                  <a:srgbClr val="1A979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NodeMCU</a:t>
            </a:r>
            <a:r>
              <a:rPr lang="en-US" b="1" dirty="0">
                <a:solidFill>
                  <a:srgbClr val="1A979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 Pin out</a:t>
            </a:r>
            <a:endParaRPr lang="th-TH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752793-41AE-4662-8160-EE99A781710E}"/>
              </a:ext>
            </a:extLst>
          </p:cNvPr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rgbClr val="1A97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https://miro.medium.com/max/900/0*7dV2R3iaw5FreQ7Z.png">
            <a:extLst>
              <a:ext uri="{FF2B5EF4-FFF2-40B4-BE49-F238E27FC236}">
                <a16:creationId xmlns:a16="http://schemas.microsoft.com/office/drawing/2014/main" id="{7B938FAE-F3AE-4C69-B847-45FA2DF2DF9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8" t="21277" r="38508" b="16975"/>
          <a:stretch/>
        </p:blipFill>
        <p:spPr bwMode="auto">
          <a:xfrm rot="5400000">
            <a:off x="920329" y="443813"/>
            <a:ext cx="869313" cy="170962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6" name="Picture 2" descr="ปฐมบท การใช้งานขา GPIO ESP8266 NodeMCU แบบ Digital | by C4psLOcks'z |  Educate's Blog | Medium">
            <a:extLst>
              <a:ext uri="{FF2B5EF4-FFF2-40B4-BE49-F238E27FC236}">
                <a16:creationId xmlns:a16="http://schemas.microsoft.com/office/drawing/2014/main" id="{DBF0490D-631D-4799-8806-538377DFC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586" y="1891472"/>
            <a:ext cx="7145516" cy="481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69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1DBA9-F614-4D3A-911A-3CDC0E0BF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b="1" dirty="0">
                <a:solidFill>
                  <a:srgbClr val="1A979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ภาคปฎิบัติ </a:t>
            </a:r>
            <a:r>
              <a:rPr lang="en-US" b="1" dirty="0" err="1">
                <a:solidFill>
                  <a:srgbClr val="1A979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NodeMCU</a:t>
            </a:r>
            <a:r>
              <a:rPr lang="en-US" b="1" dirty="0">
                <a:solidFill>
                  <a:srgbClr val="1A979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 Pin out</a:t>
            </a:r>
            <a:endParaRPr lang="th-TH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752793-41AE-4662-8160-EE99A781710E}"/>
              </a:ext>
            </a:extLst>
          </p:cNvPr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rgbClr val="1A97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https://miro.medium.com/max/900/0*7dV2R3iaw5FreQ7Z.png">
            <a:extLst>
              <a:ext uri="{FF2B5EF4-FFF2-40B4-BE49-F238E27FC236}">
                <a16:creationId xmlns:a16="http://schemas.microsoft.com/office/drawing/2014/main" id="{7B938FAE-F3AE-4C69-B847-45FA2DF2DF9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8" t="21277" r="38508" b="16975"/>
          <a:stretch/>
        </p:blipFill>
        <p:spPr bwMode="auto">
          <a:xfrm rot="5400000">
            <a:off x="920329" y="443813"/>
            <a:ext cx="869313" cy="170962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ADBF4E-6657-40EF-8192-F364784E7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175" y="2088079"/>
            <a:ext cx="5518076" cy="451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24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1DBA9-F614-4D3A-911A-3CDC0E0BF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b="1" dirty="0">
                <a:solidFill>
                  <a:srgbClr val="1A979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ภาคปฎิบัติ การควบคุม </a:t>
            </a:r>
            <a:r>
              <a:rPr lang="en-US" b="1" dirty="0">
                <a:solidFill>
                  <a:srgbClr val="1A979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DC Motor</a:t>
            </a:r>
            <a:endParaRPr lang="th-TH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752793-41AE-4662-8160-EE99A781710E}"/>
              </a:ext>
            </a:extLst>
          </p:cNvPr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rgbClr val="1A97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https://miro.medium.com/max/900/0*7dV2R3iaw5FreQ7Z.png">
            <a:extLst>
              <a:ext uri="{FF2B5EF4-FFF2-40B4-BE49-F238E27FC236}">
                <a16:creationId xmlns:a16="http://schemas.microsoft.com/office/drawing/2014/main" id="{7B938FAE-F3AE-4C69-B847-45FA2DF2DF9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8" t="21277" r="38508" b="16975"/>
          <a:stretch/>
        </p:blipFill>
        <p:spPr bwMode="auto">
          <a:xfrm rot="5400000">
            <a:off x="920329" y="443813"/>
            <a:ext cx="869313" cy="170962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AE3E71-CF7D-4306-830B-33F00B85991C}"/>
              </a:ext>
            </a:extLst>
          </p:cNvPr>
          <p:cNvSpPr/>
          <p:nvPr/>
        </p:nvSpPr>
        <p:spPr>
          <a:xfrm>
            <a:off x="1354985" y="5732419"/>
            <a:ext cx="32297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วงจรการทดลองกลับทิศทางการหมุนและควบคุมความเร็ว</a:t>
            </a:r>
            <a:endParaRPr lang="th-TH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FB5AF5-A4AD-4D5B-A498-F52647D302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277" y="1882603"/>
            <a:ext cx="5452023" cy="48704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C772AD-45EF-4310-B986-B92F2184F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71" y="2076709"/>
            <a:ext cx="4407637" cy="309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869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1DBA9-F614-4D3A-911A-3CDC0E0BF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b="1" dirty="0">
                <a:solidFill>
                  <a:srgbClr val="1A979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ภาคปฎิบัติ การควบคุม </a:t>
            </a:r>
            <a:r>
              <a:rPr lang="en-US" b="1" dirty="0">
                <a:solidFill>
                  <a:srgbClr val="1A979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DC Motor</a:t>
            </a:r>
            <a:endParaRPr lang="th-TH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752793-41AE-4662-8160-EE99A781710E}"/>
              </a:ext>
            </a:extLst>
          </p:cNvPr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rgbClr val="1A97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https://miro.medium.com/max/900/0*7dV2R3iaw5FreQ7Z.png">
            <a:extLst>
              <a:ext uri="{FF2B5EF4-FFF2-40B4-BE49-F238E27FC236}">
                <a16:creationId xmlns:a16="http://schemas.microsoft.com/office/drawing/2014/main" id="{7B938FAE-F3AE-4C69-B847-45FA2DF2DF9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8" t="21277" r="38508" b="16975"/>
          <a:stretch/>
        </p:blipFill>
        <p:spPr bwMode="auto">
          <a:xfrm rot="5400000">
            <a:off x="920329" y="443813"/>
            <a:ext cx="869313" cy="170962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AE3E71-CF7D-4306-830B-33F00B85991C}"/>
              </a:ext>
            </a:extLst>
          </p:cNvPr>
          <p:cNvSpPr/>
          <p:nvPr/>
        </p:nvSpPr>
        <p:spPr>
          <a:xfrm>
            <a:off x="1786785" y="2298392"/>
            <a:ext cx="41314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dirty="0"/>
              <a:t>โปรแกรมทดลอง</a:t>
            </a:r>
            <a:r>
              <a:rPr lang="en-US" dirty="0"/>
              <a:t> moter298n.ino</a:t>
            </a:r>
            <a:endParaRPr lang="th-T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42ECE1-CA79-4304-B885-D7A5C5A76710}"/>
              </a:ext>
            </a:extLst>
          </p:cNvPr>
          <p:cNvSpPr/>
          <p:nvPr/>
        </p:nvSpPr>
        <p:spPr>
          <a:xfrm>
            <a:off x="2550524" y="4655436"/>
            <a:ext cx="27220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shorturl.at/qt156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DD050F75-E377-44DF-B77C-5E2CF1D97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847" y="3619093"/>
            <a:ext cx="2595906" cy="259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43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1DBA9-F614-4D3A-911A-3CDC0E0BF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b="1" dirty="0">
                <a:solidFill>
                  <a:srgbClr val="1A979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ภาคปฎิบัติ การควบคุม </a:t>
            </a:r>
            <a:r>
              <a:rPr lang="en-US" b="1" dirty="0">
                <a:solidFill>
                  <a:srgbClr val="1A979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DC Motor</a:t>
            </a:r>
            <a:endParaRPr lang="th-TH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752793-41AE-4662-8160-EE99A781710E}"/>
              </a:ext>
            </a:extLst>
          </p:cNvPr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rgbClr val="1A97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https://miro.medium.com/max/900/0*7dV2R3iaw5FreQ7Z.png">
            <a:extLst>
              <a:ext uri="{FF2B5EF4-FFF2-40B4-BE49-F238E27FC236}">
                <a16:creationId xmlns:a16="http://schemas.microsoft.com/office/drawing/2014/main" id="{7B938FAE-F3AE-4C69-B847-45FA2DF2DF9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8" t="21277" r="38508" b="16975"/>
          <a:stretch/>
        </p:blipFill>
        <p:spPr bwMode="auto">
          <a:xfrm rot="5400000">
            <a:off x="920329" y="443813"/>
            <a:ext cx="869313" cy="170962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AE3E71-CF7D-4306-830B-33F00B85991C}"/>
              </a:ext>
            </a:extLst>
          </p:cNvPr>
          <p:cNvSpPr/>
          <p:nvPr/>
        </p:nvSpPr>
        <p:spPr>
          <a:xfrm>
            <a:off x="1786785" y="2298392"/>
            <a:ext cx="55665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dirty="0"/>
              <a:t>โปรแกรมทดลอง</a:t>
            </a:r>
            <a:r>
              <a:rPr lang="en-US" dirty="0"/>
              <a:t> moter298n_speed.ino</a:t>
            </a:r>
            <a:endParaRPr lang="th-T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42ECE1-CA79-4304-B885-D7A5C5A76710}"/>
              </a:ext>
            </a:extLst>
          </p:cNvPr>
          <p:cNvSpPr/>
          <p:nvPr/>
        </p:nvSpPr>
        <p:spPr>
          <a:xfrm>
            <a:off x="2550524" y="4655436"/>
            <a:ext cx="27220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shorturl.at/qt156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DD050F75-E377-44DF-B77C-5E2CF1D97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847" y="3619093"/>
            <a:ext cx="2595906" cy="259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941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1DBA9-F614-4D3A-911A-3CDC0E0BF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b="1" dirty="0">
                <a:solidFill>
                  <a:srgbClr val="1A979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ภาคปฎิบัติ การควบคุม </a:t>
            </a:r>
            <a:r>
              <a:rPr lang="en-US" b="1" dirty="0">
                <a:solidFill>
                  <a:srgbClr val="1A979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DC Motor 3</a:t>
            </a:r>
            <a:endParaRPr lang="th-TH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752793-41AE-4662-8160-EE99A781710E}"/>
              </a:ext>
            </a:extLst>
          </p:cNvPr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rgbClr val="1A97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https://miro.medium.com/max/900/0*7dV2R3iaw5FreQ7Z.png">
            <a:extLst>
              <a:ext uri="{FF2B5EF4-FFF2-40B4-BE49-F238E27FC236}">
                <a16:creationId xmlns:a16="http://schemas.microsoft.com/office/drawing/2014/main" id="{7B938FAE-F3AE-4C69-B847-45FA2DF2DF9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8" t="21277" r="38508" b="16975"/>
          <a:stretch/>
        </p:blipFill>
        <p:spPr bwMode="auto">
          <a:xfrm rot="5400000">
            <a:off x="920329" y="443813"/>
            <a:ext cx="869313" cy="170962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CE27F24-EC58-42A1-9FFF-4572D626E440}"/>
              </a:ext>
            </a:extLst>
          </p:cNvPr>
          <p:cNvSpPr/>
          <p:nvPr/>
        </p:nvSpPr>
        <p:spPr>
          <a:xfrm>
            <a:off x="895251" y="4830437"/>
            <a:ext cx="33084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วงจรการทดลอง กลับทางหมุนมอเตอร์ด้วย </a:t>
            </a:r>
            <a:r>
              <a:rPr lang="en-US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Push Button Switch</a:t>
            </a:r>
            <a:endParaRPr lang="th-TH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C88C96D-8147-4FB3-9D32-B1C4EE968D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649" y="1845504"/>
            <a:ext cx="6312101" cy="4647371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42FA91-AE81-4D3E-8BFB-BFE6421DB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1" y="2232132"/>
            <a:ext cx="2705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1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1DBA9-F614-4D3A-911A-3CDC0E0BF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b="1" dirty="0">
                <a:solidFill>
                  <a:srgbClr val="1A979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ภาคปฎิบัติ การควบคุม </a:t>
            </a:r>
            <a:r>
              <a:rPr lang="en-US" b="1" dirty="0">
                <a:solidFill>
                  <a:srgbClr val="1A979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DC Motor 3</a:t>
            </a:r>
            <a:endParaRPr lang="th-TH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752793-41AE-4662-8160-EE99A781710E}"/>
              </a:ext>
            </a:extLst>
          </p:cNvPr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rgbClr val="1A97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https://miro.medium.com/max/900/0*7dV2R3iaw5FreQ7Z.png">
            <a:extLst>
              <a:ext uri="{FF2B5EF4-FFF2-40B4-BE49-F238E27FC236}">
                <a16:creationId xmlns:a16="http://schemas.microsoft.com/office/drawing/2014/main" id="{7B938FAE-F3AE-4C69-B847-45FA2DF2DF9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8" t="21277" r="38508" b="16975"/>
          <a:stretch/>
        </p:blipFill>
        <p:spPr bwMode="auto">
          <a:xfrm rot="5400000">
            <a:off x="920329" y="443813"/>
            <a:ext cx="869313" cy="170962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CE27F24-EC58-42A1-9FFF-4572D626E440}"/>
              </a:ext>
            </a:extLst>
          </p:cNvPr>
          <p:cNvSpPr/>
          <p:nvPr/>
        </p:nvSpPr>
        <p:spPr>
          <a:xfrm>
            <a:off x="1354985" y="2211169"/>
            <a:ext cx="64707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โปรแกรมทดลอง กลับทางหมุนมอเตอร์ด้วย </a:t>
            </a:r>
            <a:r>
              <a:rPr lang="en-US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Push Button Switch</a:t>
            </a:r>
          </a:p>
          <a:p>
            <a:r>
              <a:rPr lang="en-US" dirty="0"/>
              <a:t>moter298n_speed.ino</a:t>
            </a:r>
            <a:endParaRPr lang="th-T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2E91C8-0868-4019-A14F-85598432C993}"/>
              </a:ext>
            </a:extLst>
          </p:cNvPr>
          <p:cNvSpPr/>
          <p:nvPr/>
        </p:nvSpPr>
        <p:spPr>
          <a:xfrm>
            <a:off x="2550524" y="4655436"/>
            <a:ext cx="27220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shorturl.at/qt156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28160CFF-0765-4C14-91C4-27EF17576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847" y="3619093"/>
            <a:ext cx="2595906" cy="259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618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EE5EAE-DF4A-43C2-BBB2-A34BC2D86D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100" y="2013790"/>
            <a:ext cx="8109300" cy="4340861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320831-D8AC-46DE-8975-C9F95AE72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470" y="2920319"/>
            <a:ext cx="2511730" cy="1017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E1DBA9-F614-4D3A-911A-3CDC0E0BF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b="1" dirty="0">
                <a:solidFill>
                  <a:srgbClr val="1A979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ภาคปฎิบัติ การควบคุม </a:t>
            </a:r>
            <a:r>
              <a:rPr lang="en-US" b="1" dirty="0">
                <a:solidFill>
                  <a:srgbClr val="1A979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AC Power</a:t>
            </a:r>
            <a:endParaRPr lang="th-TH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752793-41AE-4662-8160-EE99A781710E}"/>
              </a:ext>
            </a:extLst>
          </p:cNvPr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rgbClr val="1A97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https://miro.medium.com/max/900/0*7dV2R3iaw5FreQ7Z.png">
            <a:extLst>
              <a:ext uri="{FF2B5EF4-FFF2-40B4-BE49-F238E27FC236}">
                <a16:creationId xmlns:a16="http://schemas.microsoft.com/office/drawing/2014/main" id="{7B938FAE-F3AE-4C69-B847-45FA2DF2DF94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8" t="21277" r="38508" b="16975"/>
          <a:stretch/>
        </p:blipFill>
        <p:spPr bwMode="auto">
          <a:xfrm rot="5400000">
            <a:off x="920329" y="443813"/>
            <a:ext cx="869313" cy="170962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98686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</TotalTime>
  <Words>200</Words>
  <Application>Microsoft Office PowerPoint</Application>
  <PresentationFormat>Widescreen</PresentationFormat>
  <Paragraphs>31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Angsana New</vt:lpstr>
      <vt:lpstr>Arial</vt:lpstr>
      <vt:lpstr>Arial Unicode MS</vt:lpstr>
      <vt:lpstr>Calibri</vt:lpstr>
      <vt:lpstr>Calibri Light</vt:lpstr>
      <vt:lpstr>Cordia New</vt:lpstr>
      <vt:lpstr>TH Sarabun New</vt:lpstr>
      <vt:lpstr>Office Theme</vt:lpstr>
      <vt:lpstr>PowerPoint Presentation</vt:lpstr>
      <vt:lpstr>ภาคปฎิบัติ NodeMCU Pin out</vt:lpstr>
      <vt:lpstr>ภาคปฎิบัติ NodeMCU Pin out</vt:lpstr>
      <vt:lpstr>ภาคปฎิบัติ การควบคุม DC Motor</vt:lpstr>
      <vt:lpstr>ภาคปฎิบัติ การควบคุม DC Motor</vt:lpstr>
      <vt:lpstr>ภาคปฎิบัติ การควบคุม DC Motor</vt:lpstr>
      <vt:lpstr>ภาคปฎิบัติ การควบคุม DC Motor 3</vt:lpstr>
      <vt:lpstr>ภาคปฎิบัติ การควบคุม DC Motor 3</vt:lpstr>
      <vt:lpstr>ภาคปฎิบัติ การควบคุม AC Power</vt:lpstr>
      <vt:lpstr>ภาคปฎิบัติ การควบคุม AC Power</vt:lpstr>
      <vt:lpstr>ภาคปฎิบัติ การควบคุม AC Power</vt:lpstr>
      <vt:lpstr>ภาคปฎิบัติ การควบคุม Latch Solenoid Valve</vt:lpstr>
      <vt:lpstr>ภาคปฎิบัติ การควบคุม 24Vac Solenoid Valve</vt:lpstr>
      <vt:lpstr>ภาคปฎิบัติ วัดระดับน้ำ</vt:lpstr>
      <vt:lpstr>ภาคปฎิบัติ วัดระดับน้ำ</vt:lpstr>
      <vt:lpstr>ภาคปฎิบัติ วัดระดับน้ำ</vt:lpstr>
      <vt:lpstr>ภาคปฎิบัติ เปิดปิดด้วยแสง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13</cp:revision>
  <dcterms:created xsi:type="dcterms:W3CDTF">2020-10-31T22:59:59Z</dcterms:created>
  <dcterms:modified xsi:type="dcterms:W3CDTF">2020-11-07T02:41:16Z</dcterms:modified>
</cp:coreProperties>
</file>